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0EC27-9A1C-4E2C-BE5F-F67E45175DF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89313-55D4-411C-8F2B-9C118476F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5EF9BA-18D7-4A77-B39D-769BCB6F7334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DA4DF9-E544-4311-93F5-D91E40E4B5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Plot: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Bones of the Story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1447800"/>
            <a:ext cx="2286000" cy="404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6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Exposition</a:t>
            </a:r>
            <a:r>
              <a:rPr lang="en-US" dirty="0" smtClean="0"/>
              <a:t>:  the basic situation of the story</a:t>
            </a:r>
          </a:p>
          <a:p>
            <a:pPr lvl="1"/>
            <a:r>
              <a:rPr lang="en-US" dirty="0" smtClean="0"/>
              <a:t>Setting:  time and place of the story</a:t>
            </a:r>
          </a:p>
          <a:p>
            <a:pPr lvl="1"/>
            <a:r>
              <a:rPr lang="en-US" dirty="0" smtClean="0"/>
              <a:t>Main characters are usually introduced though they are not fully developed until later</a:t>
            </a:r>
          </a:p>
          <a:p>
            <a:pPr lvl="1"/>
            <a:r>
              <a:rPr lang="en-US" dirty="0" smtClean="0"/>
              <a:t>Basic conflict in the story is either introduced or hinted at though it is not fully developed until later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0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Exposition</a:t>
            </a:r>
            <a:r>
              <a:rPr lang="en-US" dirty="0" smtClean="0"/>
              <a:t>:  the basic situation of the story</a:t>
            </a:r>
          </a:p>
          <a:p>
            <a:pPr lvl="1"/>
            <a:r>
              <a:rPr lang="en-US" dirty="0" smtClean="0"/>
              <a:t>Setting:  time and place of the story</a:t>
            </a:r>
          </a:p>
          <a:p>
            <a:pPr lvl="1"/>
            <a:r>
              <a:rPr lang="en-US" dirty="0" smtClean="0"/>
              <a:t>Main characters are usually introduced though they are not fully developed until later</a:t>
            </a:r>
          </a:p>
          <a:p>
            <a:pPr lvl="1"/>
            <a:r>
              <a:rPr lang="en-US" dirty="0" smtClean="0"/>
              <a:t>Basic conflict in the story is either introduced or hinted at though it is not fully developed until late</a:t>
            </a:r>
          </a:p>
          <a:p>
            <a:pPr lvl="1"/>
            <a:endParaRPr lang="en-US" dirty="0"/>
          </a:p>
          <a:p>
            <a:r>
              <a:rPr lang="en-US" dirty="0" smtClean="0"/>
              <a:t>Exposition is usually very early in the story and is usually not very suspenseful.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8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Complications</a:t>
            </a:r>
            <a:r>
              <a:rPr lang="en-US" dirty="0" smtClean="0"/>
              <a:t>: also known as the “rising action”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25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Complications</a:t>
            </a:r>
            <a:r>
              <a:rPr lang="en-US" dirty="0" smtClean="0"/>
              <a:t>: also known as the “rising action”</a:t>
            </a:r>
          </a:p>
          <a:p>
            <a:pPr lvl="1"/>
            <a:r>
              <a:rPr lang="en-US" dirty="0" smtClean="0"/>
              <a:t>These are the major events of the story which contribute in a critical way to the development of characters and theme.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6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Complications</a:t>
            </a:r>
            <a:r>
              <a:rPr lang="en-US" dirty="0" smtClean="0"/>
              <a:t>: also known as the “rising action”</a:t>
            </a:r>
          </a:p>
          <a:p>
            <a:pPr lvl="1"/>
            <a:r>
              <a:rPr lang="en-US" dirty="0" smtClean="0"/>
              <a:t>These are the major events of the story which contribute in a critical way to the development of characters and theme.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These events usually increase the suspense, excitement, and interest level of the story, which is why it is called the “rising action”:  The suspense level rises.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4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Complications</a:t>
            </a:r>
            <a:r>
              <a:rPr lang="en-US" dirty="0" smtClean="0"/>
              <a:t>: also known as the “rising action”</a:t>
            </a:r>
          </a:p>
          <a:p>
            <a:pPr lvl="1"/>
            <a:r>
              <a:rPr lang="en-US" dirty="0" smtClean="0"/>
              <a:t>These are the major events of the story which contribute in a critical way to the development of characters and theme.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These events usually increase the suspense, excitement, and interest level of the story, which is why it is called the “rising action”:   The suspense level rises.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Complications generally make up the large majority of the plot of a story.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7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Climax</a:t>
            </a:r>
            <a:r>
              <a:rPr lang="en-US" dirty="0" smtClean="0"/>
              <a:t>:  this is where we find out whether or not the protagonist reaches his/her goal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Climax</a:t>
            </a:r>
            <a:r>
              <a:rPr lang="en-US" dirty="0" smtClean="0"/>
              <a:t>:  this is where we find out whether or not the protagonist reaches his/her goal</a:t>
            </a:r>
          </a:p>
          <a:p>
            <a:pPr lvl="1"/>
            <a:r>
              <a:rPr lang="en-US" dirty="0" smtClean="0"/>
              <a:t>So, you need to determine first who the protagonist is and what he/she is trying to accomplish in the story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77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Climax</a:t>
            </a:r>
            <a:r>
              <a:rPr lang="en-US" dirty="0" smtClean="0"/>
              <a:t>:  this is where we find out whether or not the protagonist reaches his/her goal</a:t>
            </a:r>
          </a:p>
          <a:p>
            <a:pPr lvl="1"/>
            <a:r>
              <a:rPr lang="en-US" dirty="0" smtClean="0"/>
              <a:t>So, you need to determine first who the protagonist is and what he/she is trying to accomplish in the story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1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Climax</a:t>
            </a:r>
            <a:r>
              <a:rPr lang="en-US" dirty="0" smtClean="0"/>
              <a:t>:  this is where we find out whether or not the protagonist reaches his/her goal</a:t>
            </a:r>
          </a:p>
          <a:p>
            <a:pPr lvl="1"/>
            <a:r>
              <a:rPr lang="en-US" dirty="0" smtClean="0"/>
              <a:t>So, you need to determine first who the protagonist is and what he/she is trying to accomplish in the story</a:t>
            </a:r>
          </a:p>
          <a:p>
            <a:pPr lvl="1"/>
            <a:r>
              <a:rPr lang="en-US" dirty="0"/>
              <a:t>Climax is near the end and is normally the most suspenseful part of the story—because this is what we’ve been waiting to find out the whole story!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2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story’s </a:t>
            </a:r>
            <a:r>
              <a:rPr lang="en-US" b="1" i="1" dirty="0" smtClean="0"/>
              <a:t>Plot</a:t>
            </a:r>
            <a:r>
              <a:rPr lang="en-US" dirty="0" smtClean="0"/>
              <a:t> is the events that happen in the 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7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Resolution</a:t>
            </a:r>
            <a:r>
              <a:rPr lang="en-US" dirty="0" smtClean="0"/>
              <a:t>:  this is where all loose ends are wrapped up and the story is given closure.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0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Resolution</a:t>
            </a:r>
            <a:r>
              <a:rPr lang="en-US" dirty="0" smtClean="0"/>
              <a:t>:  this is where all loose ends are wrapped up and the story is given closure.</a:t>
            </a:r>
          </a:p>
          <a:p>
            <a:pPr lvl="1"/>
            <a:r>
              <a:rPr lang="en-US" dirty="0" smtClean="0"/>
              <a:t>Also known as the “falling action” because the level of suspense drops off dramatically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66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Resolution</a:t>
            </a:r>
            <a:r>
              <a:rPr lang="en-US" dirty="0" smtClean="0"/>
              <a:t>:  this is where all loose ends are wrapped up and the story is given closure.</a:t>
            </a:r>
          </a:p>
          <a:p>
            <a:pPr lvl="1"/>
            <a:r>
              <a:rPr lang="en-US" dirty="0" smtClean="0"/>
              <a:t>Also known as the “falling action” because the level of suspense drops off dramatically</a:t>
            </a:r>
          </a:p>
          <a:p>
            <a:pPr lvl="1"/>
            <a:r>
              <a:rPr lang="en-US" dirty="0" smtClean="0"/>
              <a:t>This occurs after the climax and ends the 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0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5400" y="762000"/>
            <a:ext cx="0" cy="4724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5486400"/>
            <a:ext cx="7010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71600" y="1447800"/>
            <a:ext cx="5181600" cy="39624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53200" y="1447800"/>
            <a:ext cx="1371600" cy="32766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1400" y="83127"/>
            <a:ext cx="5181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Plot Diagram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5638800"/>
            <a:ext cx="12954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Time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250538" y="2612737"/>
            <a:ext cx="2152651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Suspense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57900" y="1047690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Climax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 rot="19388458">
            <a:off x="2901454" y="255863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Rising Action</a:t>
            </a:r>
          </a:p>
        </p:txBody>
      </p:sp>
      <p:sp>
        <p:nvSpPr>
          <p:cNvPr id="20" name="TextBox 19"/>
          <p:cNvSpPr txBox="1"/>
          <p:nvPr/>
        </p:nvSpPr>
        <p:spPr>
          <a:xfrm rot="19377415">
            <a:off x="3375817" y="3228944"/>
            <a:ext cx="2476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Complications</a:t>
            </a:r>
          </a:p>
        </p:txBody>
      </p:sp>
      <p:sp>
        <p:nvSpPr>
          <p:cNvPr id="22" name="Rectangle 21"/>
          <p:cNvSpPr/>
          <p:nvPr/>
        </p:nvSpPr>
        <p:spPr>
          <a:xfrm rot="3979450">
            <a:off x="6897805" y="2924145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Resolution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3998793">
            <a:off x="6053281" y="3344199"/>
            <a:ext cx="2060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Falling Action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45309" y="5018689"/>
            <a:ext cx="283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Exposition</a:t>
            </a:r>
          </a:p>
        </p:txBody>
      </p:sp>
    </p:spTree>
    <p:extLst>
      <p:ext uri="{BB962C8B-B14F-4D97-AF65-F5344CB8AC3E}">
        <p14:creationId xmlns:p14="http://schemas.microsoft.com/office/powerpoint/2010/main" val="355371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diagram is a GENERAL description of the way plot works in most stories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1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diagram is a GENERAL description of the way plot works in most stories</a:t>
            </a:r>
          </a:p>
          <a:p>
            <a:r>
              <a:rPr lang="en-US" dirty="0" smtClean="0"/>
              <a:t>This diagram does not fit ANY story exactly as plot is generally more complex than this shape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3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diagram is a GENERAL description of the way plot works in most stories</a:t>
            </a:r>
          </a:p>
          <a:p>
            <a:r>
              <a:rPr lang="en-US" dirty="0" smtClean="0"/>
              <a:t>This diagram does not fit ANY story exactly as plot is generally more complex than this shape</a:t>
            </a:r>
          </a:p>
          <a:p>
            <a:r>
              <a:rPr lang="en-US" dirty="0" smtClean="0"/>
              <a:t>For some stories this diagram does not work at all: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4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diagram is a GENERAL description of the way plot works in most stories</a:t>
            </a:r>
          </a:p>
          <a:p>
            <a:r>
              <a:rPr lang="en-US" dirty="0" smtClean="0"/>
              <a:t>This diagram does not fit ANY story exactly as plot is generally more complex than this shape</a:t>
            </a:r>
          </a:p>
          <a:p>
            <a:r>
              <a:rPr lang="en-US" dirty="0" smtClean="0"/>
              <a:t>For some stories this diagram does not work at all:</a:t>
            </a:r>
          </a:p>
          <a:p>
            <a:pPr lvl="1"/>
            <a:r>
              <a:rPr lang="en-US" dirty="0" smtClean="0"/>
              <a:t>Some stories are not chronological: time is not sequential or there are many flashbacks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21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diagram is a GENERAL description of the way plot works in most stories</a:t>
            </a:r>
          </a:p>
          <a:p>
            <a:r>
              <a:rPr lang="en-US" dirty="0" smtClean="0"/>
              <a:t>This diagram does not fit ANY story exactly as plot is generally more complex than this shape</a:t>
            </a:r>
          </a:p>
          <a:p>
            <a:r>
              <a:rPr lang="en-US" dirty="0" smtClean="0"/>
              <a:t>For some stories this diagram does not work at all:</a:t>
            </a:r>
          </a:p>
          <a:p>
            <a:pPr lvl="1"/>
            <a:r>
              <a:rPr lang="en-US" dirty="0" smtClean="0"/>
              <a:t>Some stories are not chronological: time is not sequential or there are many flashbacks</a:t>
            </a:r>
          </a:p>
          <a:p>
            <a:pPr lvl="1"/>
            <a:r>
              <a:rPr lang="en-US" dirty="0" smtClean="0"/>
              <a:t>Some stories lack a resolution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7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diagram is a GENERAL description of the way plot works in most stories</a:t>
            </a:r>
          </a:p>
          <a:p>
            <a:r>
              <a:rPr lang="en-US" dirty="0" smtClean="0"/>
              <a:t>This diagram does not fit ANY story exactly as plot is generally more complex than this shape</a:t>
            </a:r>
          </a:p>
          <a:p>
            <a:r>
              <a:rPr lang="en-US" dirty="0" smtClean="0"/>
              <a:t>For some stories this diagram does not work at all:</a:t>
            </a:r>
          </a:p>
          <a:p>
            <a:pPr lvl="1"/>
            <a:r>
              <a:rPr lang="en-US" dirty="0" smtClean="0"/>
              <a:t>Some stories are not chronological: time is not sequential or there are many flashbacks</a:t>
            </a:r>
          </a:p>
          <a:p>
            <a:pPr lvl="1"/>
            <a:r>
              <a:rPr lang="en-US" dirty="0" smtClean="0"/>
              <a:t>Some stories lack a resolution</a:t>
            </a:r>
          </a:p>
          <a:p>
            <a:pPr lvl="1"/>
            <a:r>
              <a:rPr lang="en-US" dirty="0" smtClean="0"/>
              <a:t>Some stories delay exposition until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6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story’s </a:t>
            </a:r>
            <a:r>
              <a:rPr lang="en-US" b="1" i="1" dirty="0" smtClean="0"/>
              <a:t>Plot</a:t>
            </a:r>
            <a:r>
              <a:rPr lang="en-US" dirty="0" smtClean="0"/>
              <a:t> is the events that happen in the story</a:t>
            </a:r>
          </a:p>
          <a:p>
            <a:r>
              <a:rPr lang="en-US" dirty="0" smtClean="0"/>
              <a:t>The plot is like the bones of the story:  it is the structure upon which everything else is layered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diagram is a GENERAL description of the way plot works in most stories</a:t>
            </a:r>
          </a:p>
          <a:p>
            <a:r>
              <a:rPr lang="en-US" dirty="0" smtClean="0"/>
              <a:t>This diagram does not fit ANY story exactly as plot is generally more complex than this shape</a:t>
            </a:r>
          </a:p>
          <a:p>
            <a:r>
              <a:rPr lang="en-US" dirty="0" smtClean="0"/>
              <a:t>For some stories this diagram does not work at all:</a:t>
            </a:r>
          </a:p>
          <a:p>
            <a:pPr lvl="1"/>
            <a:r>
              <a:rPr lang="en-US" dirty="0" smtClean="0"/>
              <a:t>Some stories are not chronological: time is not sequential or there are many flashbacks</a:t>
            </a:r>
          </a:p>
          <a:p>
            <a:pPr lvl="1"/>
            <a:r>
              <a:rPr lang="en-US" dirty="0" smtClean="0"/>
              <a:t>Some stories lack a resolution</a:t>
            </a:r>
          </a:p>
          <a:p>
            <a:pPr lvl="1"/>
            <a:r>
              <a:rPr lang="en-US" dirty="0" smtClean="0"/>
              <a:t>Some stories delay exposition until later</a:t>
            </a:r>
          </a:p>
          <a:p>
            <a:pPr lvl="1"/>
            <a:r>
              <a:rPr lang="en-US" dirty="0" smtClean="0"/>
              <a:t>Some postmodern stories are so surreal that trying to determine plot at all is very difficult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4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story’s </a:t>
            </a:r>
            <a:r>
              <a:rPr lang="en-US" b="1" i="1" dirty="0" smtClean="0"/>
              <a:t>Plot</a:t>
            </a:r>
            <a:r>
              <a:rPr lang="en-US" dirty="0" smtClean="0"/>
              <a:t> is the events that happen in the story</a:t>
            </a:r>
          </a:p>
          <a:p>
            <a:r>
              <a:rPr lang="en-US" dirty="0" smtClean="0"/>
              <a:t>The plot is like the bones of the story:  it is the structure upon which everything else is layered</a:t>
            </a:r>
          </a:p>
          <a:p>
            <a:r>
              <a:rPr lang="en-US" dirty="0" smtClean="0"/>
              <a:t>Without a plot, the story would have no shape to it just as a body without bones would be a helpless blob that could not function.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3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story’s </a:t>
            </a:r>
            <a:r>
              <a:rPr lang="en-US" b="1" i="1" dirty="0" smtClean="0"/>
              <a:t>Plot</a:t>
            </a:r>
            <a:r>
              <a:rPr lang="en-US" dirty="0" smtClean="0"/>
              <a:t> is the events that happen in the story</a:t>
            </a:r>
          </a:p>
          <a:p>
            <a:r>
              <a:rPr lang="en-US" dirty="0" smtClean="0"/>
              <a:t>The plot is like the bones of the story:  it is the structure upon which everything else is layered</a:t>
            </a:r>
          </a:p>
          <a:p>
            <a:r>
              <a:rPr lang="en-US" dirty="0" smtClean="0"/>
              <a:t>Without a plot, the story would have no shape to it just as a body without bones would be a helpful blob that could not function.</a:t>
            </a:r>
            <a:endParaRPr lang="en-US" dirty="0"/>
          </a:p>
          <a:p>
            <a:r>
              <a:rPr lang="en-US" dirty="0" smtClean="0"/>
              <a:t>However, a story needs more than just plot just as a body needs more than just bones:  a story with only plot is incomplete, shallow, and pointless.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5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story’s </a:t>
            </a:r>
            <a:r>
              <a:rPr lang="en-US" b="1" i="1" dirty="0" smtClean="0"/>
              <a:t>Plot</a:t>
            </a:r>
            <a:r>
              <a:rPr lang="en-US" dirty="0" smtClean="0"/>
              <a:t> is the events that happen in the story</a:t>
            </a:r>
          </a:p>
          <a:p>
            <a:r>
              <a:rPr lang="en-US" dirty="0" smtClean="0"/>
              <a:t>The plot is like the bones of the story:  it is the structure upon which everything else is layered</a:t>
            </a:r>
          </a:p>
          <a:p>
            <a:r>
              <a:rPr lang="en-US" dirty="0" smtClean="0"/>
              <a:t>Without a plot, the story would have no shape to it just as a body without bones would be a helpful blob that could not function.</a:t>
            </a:r>
            <a:endParaRPr lang="en-US" dirty="0"/>
          </a:p>
          <a:p>
            <a:r>
              <a:rPr lang="en-US" dirty="0" smtClean="0"/>
              <a:t>However, a story needs more than just plot just as a body needs more than just bones:  a story with only plot is incomplete, shallow, and pointless.</a:t>
            </a:r>
          </a:p>
          <a:p>
            <a:r>
              <a:rPr lang="en-US" dirty="0" smtClean="0"/>
              <a:t>These other elements include character, theme, imagery, symbolism, figurative language, </a:t>
            </a:r>
            <a:r>
              <a:rPr lang="en-US" dirty="0" err="1" smtClean="0"/>
              <a:t>etc</a:t>
            </a:r>
            <a:r>
              <a:rPr lang="en-US" dirty="0" smtClean="0"/>
              <a:t>:  these are the elements of the body built upon the bones of the plot.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Exposition</a:t>
            </a:r>
            <a:r>
              <a:rPr lang="en-US" dirty="0" smtClean="0"/>
              <a:t>:  the basic situation of the 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9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Exposition</a:t>
            </a:r>
            <a:r>
              <a:rPr lang="en-US" dirty="0" smtClean="0"/>
              <a:t>:  the basic situation of the story</a:t>
            </a:r>
          </a:p>
          <a:p>
            <a:pPr lvl="1"/>
            <a:r>
              <a:rPr lang="en-US" dirty="0" smtClean="0"/>
              <a:t>Setting:  time and place of the 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6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Exposition</a:t>
            </a:r>
            <a:r>
              <a:rPr lang="en-US" dirty="0" smtClean="0"/>
              <a:t>:  the basic situation of the story</a:t>
            </a:r>
          </a:p>
          <a:p>
            <a:pPr lvl="1"/>
            <a:r>
              <a:rPr lang="en-US" dirty="0" smtClean="0"/>
              <a:t>Setting:  time and place of the story</a:t>
            </a:r>
          </a:p>
          <a:p>
            <a:pPr lvl="1"/>
            <a:r>
              <a:rPr lang="en-US" dirty="0" smtClean="0"/>
              <a:t>Main characters are usually introduced though they are not fully developed until later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4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92</TotalTime>
  <Words>1350</Words>
  <Application>Microsoft Office PowerPoint</Application>
  <PresentationFormat>On-screen Show (4:3)</PresentationFormat>
  <Paragraphs>125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Hardcover</vt:lpstr>
      <vt:lpstr>Plot:  </vt:lpstr>
      <vt:lpstr>Definition</vt:lpstr>
      <vt:lpstr>Definition</vt:lpstr>
      <vt:lpstr>Definition</vt:lpstr>
      <vt:lpstr>Definition</vt:lpstr>
      <vt:lpstr>Definition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Parts of Plot</vt:lpstr>
      <vt:lpstr>PowerPoint Presentation</vt:lpstr>
      <vt:lpstr>Notes</vt:lpstr>
      <vt:lpstr>Notes</vt:lpstr>
      <vt:lpstr>Notes</vt:lpstr>
      <vt:lpstr>Notes</vt:lpstr>
      <vt:lpstr>Notes</vt:lpstr>
      <vt:lpstr>Notes</vt:lpstr>
      <vt:lpstr>Notes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Plot:</dc:title>
  <dc:creator>jackson, christopher michael</dc:creator>
  <cp:lastModifiedBy>jackson, christopher michael</cp:lastModifiedBy>
  <cp:revision>12</cp:revision>
  <dcterms:created xsi:type="dcterms:W3CDTF">2012-09-12T18:32:22Z</dcterms:created>
  <dcterms:modified xsi:type="dcterms:W3CDTF">2012-09-12T20:05:01Z</dcterms:modified>
</cp:coreProperties>
</file>